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20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55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8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27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6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3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7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66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726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D6BA137-7E15-4EBC-A20B-8EA195AC8D91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6104E1A-9D55-4A47-9944-2F8B7020D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89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46A57-81F5-103D-BB9D-B1CDB2FD95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Arduino Settings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10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16637-EDE6-85A5-E6F5-17287FDA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6E45B-92AB-6ACF-C6EE-C7B96145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Step4. Arduino IDE </a:t>
            </a:r>
            <a:r>
              <a:rPr lang="ko-KR" altLang="en-US" dirty="0">
                <a:latin typeface="Consolas" panose="020B0609020204030204" pitchFamily="49" charset="0"/>
              </a:rPr>
              <a:t>검색하고 실행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3664E-6855-94CC-A3D4-8669BD8D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776" y="2248619"/>
            <a:ext cx="4281810" cy="460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16637-EDE6-85A5-E6F5-17287FDA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6E45B-92AB-6ACF-C6EE-C7B96145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Step4. Arduino IDE </a:t>
            </a:r>
            <a:r>
              <a:rPr lang="ko-KR" altLang="en-US" dirty="0">
                <a:latin typeface="Consolas" panose="020B0609020204030204" pitchFamily="49" charset="0"/>
              </a:rPr>
              <a:t>검색하고 실행</a:t>
            </a:r>
            <a:r>
              <a:rPr lang="ko-KR" altLang="en-US" dirty="0"/>
              <a:t>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99E12F-5B91-13ED-72DA-3F999058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09" y="2280353"/>
            <a:ext cx="6216435" cy="4506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B303C9-0483-7B1D-7261-9D54AC039FB7}"/>
              </a:ext>
            </a:extLst>
          </p:cNvPr>
          <p:cNvSpPr txBox="1"/>
          <p:nvPr/>
        </p:nvSpPr>
        <p:spPr>
          <a:xfrm>
            <a:off x="9553420" y="3708906"/>
            <a:ext cx="2035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설치완료</a:t>
            </a:r>
            <a:r>
              <a:rPr lang="en-US" altLang="ko-KR" sz="3200" dirty="0"/>
              <a:t>!!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13078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16637-EDE6-85A5-E6F5-17287FDA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6E45B-92AB-6ACF-C6EE-C7B96145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Step5. </a:t>
            </a:r>
            <a:r>
              <a:rPr lang="en-US" altLang="ko-KR" dirty="0" err="1">
                <a:latin typeface="Consolas" panose="020B0609020204030204" pitchFamily="49" charset="0"/>
              </a:rPr>
              <a:t>Tinkercad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접속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3F962F-13AE-59D5-A6E5-6A2746C03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7" y="2304345"/>
            <a:ext cx="4974916" cy="435133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268BA47-11A3-B44A-AEE8-6A6E65DD5979}"/>
              </a:ext>
            </a:extLst>
          </p:cNvPr>
          <p:cNvCxnSpPr/>
          <p:nvPr/>
        </p:nvCxnSpPr>
        <p:spPr>
          <a:xfrm>
            <a:off x="1227909" y="3851489"/>
            <a:ext cx="32657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F543D23-B424-7F98-8908-E5553BF5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49" y="2758159"/>
            <a:ext cx="7039155" cy="314896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AF51B7A-A47B-16BB-ECF4-9A3FD13026DE}"/>
              </a:ext>
            </a:extLst>
          </p:cNvPr>
          <p:cNvSpPr/>
          <p:nvPr/>
        </p:nvSpPr>
        <p:spPr>
          <a:xfrm>
            <a:off x="10484063" y="2623222"/>
            <a:ext cx="842929" cy="5980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24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16637-EDE6-85A5-E6F5-17287FDA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6E45B-92AB-6ACF-C6EE-C7B96145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Step5. </a:t>
            </a:r>
            <a:r>
              <a:rPr lang="en-US" altLang="ko-KR" dirty="0" err="1">
                <a:latin typeface="Consolas" panose="020B0609020204030204" pitchFamily="49" charset="0"/>
              </a:rPr>
              <a:t>Tinkercad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접속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AFC759-AE32-E999-0C98-917B31A1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67" y="2393565"/>
            <a:ext cx="2880019" cy="433863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6A5326D-5E59-C429-F643-0FA2B9792C7D}"/>
              </a:ext>
            </a:extLst>
          </p:cNvPr>
          <p:cNvCxnSpPr>
            <a:cxnSpLocks/>
          </p:cNvCxnSpPr>
          <p:nvPr/>
        </p:nvCxnSpPr>
        <p:spPr>
          <a:xfrm>
            <a:off x="1411940" y="4518598"/>
            <a:ext cx="27287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1B20BA3-641E-4D31-06D1-4BD72639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57" y="2708144"/>
            <a:ext cx="3616816" cy="3402803"/>
          </a:xfrm>
          <a:prstGeom prst="rect">
            <a:avLst/>
          </a:prstGeom>
        </p:spPr>
      </p:pic>
      <p:sp>
        <p:nvSpPr>
          <p:cNvPr id="15" name="설명선: 왼쪽 화살표 14">
            <a:extLst>
              <a:ext uri="{FF2B5EF4-FFF2-40B4-BE49-F238E27FC236}">
                <a16:creationId xmlns:a16="http://schemas.microsoft.com/office/drawing/2014/main" id="{1EBBBB17-6E23-AC20-4951-55C5436CAE7D}"/>
              </a:ext>
            </a:extLst>
          </p:cNvPr>
          <p:cNvSpPr/>
          <p:nvPr/>
        </p:nvSpPr>
        <p:spPr>
          <a:xfrm>
            <a:off x="7528454" y="3331118"/>
            <a:ext cx="4191969" cy="2374959"/>
          </a:xfrm>
          <a:prstGeom prst="leftArrowCallout">
            <a:avLst>
              <a:gd name="adj1" fmla="val 9018"/>
              <a:gd name="adj2" fmla="val 18704"/>
              <a:gd name="adj3" fmla="val 25000"/>
              <a:gd name="adj4" fmla="val 6497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5D9 9YA BQK</a:t>
            </a:r>
          </a:p>
          <a:p>
            <a:pPr algn="ctr"/>
            <a:r>
              <a:rPr lang="ko-KR" altLang="en-US" sz="3200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15289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16637-EDE6-85A5-E6F5-17287FDA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6E45B-92AB-6ACF-C6EE-C7B96145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Step5. </a:t>
            </a:r>
            <a:r>
              <a:rPr lang="en-US" altLang="ko-KR" dirty="0" err="1">
                <a:latin typeface="Consolas" panose="020B0609020204030204" pitchFamily="49" charset="0"/>
              </a:rPr>
              <a:t>Tinkercad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접속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24C11C-4A86-BC82-4D7F-CE98210A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21" y="2376891"/>
            <a:ext cx="2753832" cy="4159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43DBFD-D06D-EA2D-970B-5F8DDEEDE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34" y="2545924"/>
            <a:ext cx="3985864" cy="363103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3F5CE3-BE89-5571-D581-7B369FBC7BB5}"/>
              </a:ext>
            </a:extLst>
          </p:cNvPr>
          <p:cNvCxnSpPr>
            <a:cxnSpLocks/>
          </p:cNvCxnSpPr>
          <p:nvPr/>
        </p:nvCxnSpPr>
        <p:spPr>
          <a:xfrm>
            <a:off x="1084521" y="3667458"/>
            <a:ext cx="27287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설명선: 왼쪽 화살표 10">
            <a:extLst>
              <a:ext uri="{FF2B5EF4-FFF2-40B4-BE49-F238E27FC236}">
                <a16:creationId xmlns:a16="http://schemas.microsoft.com/office/drawing/2014/main" id="{D940B87D-EF99-92F0-B409-4D88C33FAE0F}"/>
              </a:ext>
            </a:extLst>
          </p:cNvPr>
          <p:cNvSpPr/>
          <p:nvPr/>
        </p:nvSpPr>
        <p:spPr>
          <a:xfrm>
            <a:off x="7993811" y="3429000"/>
            <a:ext cx="3933352" cy="2374959"/>
          </a:xfrm>
          <a:prstGeom prst="leftArrowCallout">
            <a:avLst>
              <a:gd name="adj1" fmla="val 9018"/>
              <a:gd name="adj2" fmla="val 18704"/>
              <a:gd name="adj3" fmla="val 25000"/>
              <a:gd name="adj4" fmla="val 7375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user_? </a:t>
            </a:r>
            <a:r>
              <a:rPr lang="ko-KR" altLang="en-US" sz="2400" dirty="0"/>
              <a:t>또는 </a:t>
            </a:r>
            <a:r>
              <a:rPr lang="en-US" altLang="ko-KR" sz="2400" dirty="0"/>
              <a:t>user_!</a:t>
            </a:r>
          </a:p>
          <a:p>
            <a:pPr algn="ctr"/>
            <a:r>
              <a:rPr lang="ko-KR" altLang="en-US" sz="2400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00389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16637-EDE6-85A5-E6F5-17287FDA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6E45B-92AB-6ACF-C6EE-C7B96145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Step5. </a:t>
            </a:r>
            <a:r>
              <a:rPr lang="en-US" altLang="ko-KR" dirty="0" err="1">
                <a:latin typeface="Consolas" panose="020B0609020204030204" pitchFamily="49" charset="0"/>
              </a:rPr>
              <a:t>Tinkercad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접속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37C3E4-4009-3112-9B16-976B7086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93" y="2416742"/>
            <a:ext cx="5853920" cy="3810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7A9641-0A60-1376-F11B-A680B3844863}"/>
              </a:ext>
            </a:extLst>
          </p:cNvPr>
          <p:cNvSpPr txBox="1"/>
          <p:nvPr/>
        </p:nvSpPr>
        <p:spPr>
          <a:xfrm>
            <a:off x="9553420" y="3708906"/>
            <a:ext cx="2035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접속완료</a:t>
            </a:r>
            <a:r>
              <a:rPr lang="en-US" altLang="ko-KR" sz="3200" dirty="0"/>
              <a:t>!!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3366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1B636-5C8E-8F1B-323E-C49186CB9BCF}"/>
              </a:ext>
            </a:extLst>
          </p:cNvPr>
          <p:cNvSpPr txBox="1"/>
          <p:nvPr/>
        </p:nvSpPr>
        <p:spPr>
          <a:xfrm>
            <a:off x="4083169" y="2858219"/>
            <a:ext cx="4025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Consolas" panose="020B0609020204030204" pitchFamily="49" charset="0"/>
              </a:rPr>
              <a:t>Q&amp;A</a:t>
            </a:r>
            <a:endParaRPr lang="ko-KR" altLang="en-US" sz="8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8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6E65D-FAE2-E433-91AD-05B5659B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Introduction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68058-ADFC-3E25-CE98-F0E230282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아두이노를</a:t>
            </a:r>
            <a:r>
              <a:rPr lang="ko-KR" altLang="en-US" dirty="0"/>
              <a:t> 크게 두가지 파트로 나뉘어 공부할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하드웨어 </a:t>
            </a:r>
            <a:r>
              <a:rPr lang="en-US" altLang="ko-KR" dirty="0"/>
              <a:t>(Hardware)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소프트웨어 </a:t>
            </a:r>
            <a:r>
              <a:rPr lang="en-US" altLang="ko-KR" dirty="0"/>
              <a:t>(Software)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767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6E65D-FAE2-E433-91AD-05B5659B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Introduction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68058-ADFC-3E25-CE98-F0E230282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하드웨어는 물리적 기계장치</a:t>
            </a:r>
            <a:r>
              <a:rPr lang="en-US" altLang="ko-KR" dirty="0"/>
              <a:t>, </a:t>
            </a:r>
            <a:r>
              <a:rPr lang="ko-KR" altLang="en-US" dirty="0"/>
              <a:t>우리 몸과 같은 역할이다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소프트웨어는 기계장치에 들어가는 프로그램</a:t>
            </a:r>
            <a:r>
              <a:rPr lang="en-US" altLang="ko-KR" dirty="0"/>
              <a:t>, </a:t>
            </a:r>
            <a:r>
              <a:rPr lang="ko-KR" altLang="en-US" dirty="0"/>
              <a:t>우리의 뇌와 같은 역할이다</a:t>
            </a:r>
            <a:r>
              <a:rPr lang="en-US" altLang="ko-KR" dirty="0"/>
              <a:t>.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하드웨어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DD7E7F-0173-D0B5-6B1E-B9EAC35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5" y="3825495"/>
            <a:ext cx="3422468" cy="27030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9BA120-723B-3149-DCD9-A898F1586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2" y="3551600"/>
            <a:ext cx="4130570" cy="3241085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6F712A52-EF6E-E1B2-1EAB-0E739E4913CC}"/>
              </a:ext>
            </a:extLst>
          </p:cNvPr>
          <p:cNvSpPr/>
          <p:nvPr/>
        </p:nvSpPr>
        <p:spPr>
          <a:xfrm>
            <a:off x="4668326" y="3767606"/>
            <a:ext cx="2251168" cy="116912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하드웨어</a:t>
            </a: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871773F8-D78C-E3B0-0781-3D7A8686E96A}"/>
              </a:ext>
            </a:extLst>
          </p:cNvPr>
          <p:cNvSpPr/>
          <p:nvPr/>
        </p:nvSpPr>
        <p:spPr>
          <a:xfrm flipH="1">
            <a:off x="4820194" y="5030851"/>
            <a:ext cx="2251168" cy="1321909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52806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D768D-8974-1501-99EB-091A0A9F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Hardware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3A0C0-1650-DF96-8546-04D3120A0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Step1. Arduino Uno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USB</a:t>
            </a:r>
            <a:r>
              <a:rPr lang="en-US" altLang="ko-KR" dirty="0"/>
              <a:t> </a:t>
            </a:r>
            <a:r>
              <a:rPr lang="ko-KR" altLang="en-US" dirty="0"/>
              <a:t>케이블 준비하기</a:t>
            </a:r>
          </a:p>
        </p:txBody>
      </p:sp>
      <p:pic>
        <p:nvPicPr>
          <p:cNvPr id="1026" name="Picture 2" descr="Arduino Uno - Wikipedia">
            <a:extLst>
              <a:ext uri="{FF2B5EF4-FFF2-40B4-BE49-F238E27FC236}">
                <a16:creationId xmlns:a16="http://schemas.microsoft.com/office/drawing/2014/main" id="{5832F8BA-E090-62FE-5961-DBA3CDB5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90" y="2682679"/>
            <a:ext cx="3653287" cy="365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ble for Arduino Uno board - Vittascience">
            <a:extLst>
              <a:ext uri="{FF2B5EF4-FFF2-40B4-BE49-F238E27FC236}">
                <a16:creationId xmlns:a16="http://schemas.microsoft.com/office/drawing/2014/main" id="{4FD9B93A-E135-95AE-1BB5-DE70A019F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77" y="2759734"/>
            <a:ext cx="3941344" cy="341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3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D768D-8974-1501-99EB-091A0A9F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Hardware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3A0C0-1650-DF96-8546-04D3120A0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Step2. Arduino Uno </a:t>
            </a:r>
            <a:r>
              <a:rPr lang="ko-KR" altLang="en-US" dirty="0"/>
              <a:t>보드를</a:t>
            </a:r>
            <a:r>
              <a:rPr lang="en-US" altLang="ko-KR" dirty="0"/>
              <a:t> </a:t>
            </a:r>
            <a:r>
              <a:rPr lang="en-US" altLang="ko-KR" dirty="0">
                <a:latin typeface="Consolas" panose="020B0609020204030204" pitchFamily="49" charset="0"/>
              </a:rPr>
              <a:t>USB</a:t>
            </a:r>
            <a:r>
              <a:rPr lang="en-US" altLang="ko-KR" dirty="0"/>
              <a:t> </a:t>
            </a:r>
            <a:r>
              <a:rPr lang="ko-KR" altLang="en-US" dirty="0"/>
              <a:t>케이블로 노트북에 연결한다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Arduino — Ready">
            <a:extLst>
              <a:ext uri="{FF2B5EF4-FFF2-40B4-BE49-F238E27FC236}">
                <a16:creationId xmlns:a16="http://schemas.microsoft.com/office/drawing/2014/main" id="{8DD4E928-1F00-596B-6CC3-6C4BA6FA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81" y="2383677"/>
            <a:ext cx="5493948" cy="41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92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16637-EDE6-85A5-E6F5-17287FDA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6E45B-92AB-6ACF-C6EE-C7B96145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Step3. Arduino IDE </a:t>
            </a:r>
            <a:r>
              <a:rPr lang="ko-KR" altLang="en-US" dirty="0"/>
              <a:t>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E8BF10-10F9-96B7-839C-104EF048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09" y="2267156"/>
            <a:ext cx="5055080" cy="43415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18FEC64-58DB-65F7-E64D-2EC279E748E6}"/>
              </a:ext>
            </a:extLst>
          </p:cNvPr>
          <p:cNvCxnSpPr/>
          <p:nvPr/>
        </p:nvCxnSpPr>
        <p:spPr>
          <a:xfrm>
            <a:off x="1897811" y="3812875"/>
            <a:ext cx="1104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46D0DE0-FD85-FEB7-D35E-FC8AA907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98" y="2530415"/>
            <a:ext cx="5837957" cy="350852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D0880C5-E065-75CF-068E-E54D63609E16}"/>
              </a:ext>
            </a:extLst>
          </p:cNvPr>
          <p:cNvCxnSpPr>
            <a:cxnSpLocks/>
          </p:cNvCxnSpPr>
          <p:nvPr/>
        </p:nvCxnSpPr>
        <p:spPr>
          <a:xfrm>
            <a:off x="9675962" y="3936521"/>
            <a:ext cx="14233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34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16637-EDE6-85A5-E6F5-17287FDA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6E45B-92AB-6ACF-C6EE-C7B96145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Step3. Arduino IDE </a:t>
            </a:r>
            <a:r>
              <a:rPr lang="ko-KR" altLang="en-US" dirty="0"/>
              <a:t>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0DAC58-3C90-725F-8A80-A9388239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64" y="2315214"/>
            <a:ext cx="4973336" cy="438390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32494F0-9784-D690-7658-832F2090C66D}"/>
              </a:ext>
            </a:extLst>
          </p:cNvPr>
          <p:cNvCxnSpPr>
            <a:cxnSpLocks/>
          </p:cNvCxnSpPr>
          <p:nvPr/>
        </p:nvCxnSpPr>
        <p:spPr>
          <a:xfrm>
            <a:off x="2855343" y="4839419"/>
            <a:ext cx="14233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6AFF404-D8D4-E981-619D-5CD0E550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53" y="2254369"/>
            <a:ext cx="5206191" cy="435133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EAD395-7AFA-156E-1DA3-416CEBA2059E}"/>
              </a:ext>
            </a:extLst>
          </p:cNvPr>
          <p:cNvCxnSpPr>
            <a:cxnSpLocks/>
          </p:cNvCxnSpPr>
          <p:nvPr/>
        </p:nvCxnSpPr>
        <p:spPr>
          <a:xfrm>
            <a:off x="8402128" y="5716437"/>
            <a:ext cx="14233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6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16637-EDE6-85A5-E6F5-17287FDA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6E45B-92AB-6ACF-C6EE-C7B96145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Step3. Arduino IDE </a:t>
            </a:r>
            <a:r>
              <a:rPr lang="ko-KR" altLang="en-US" dirty="0"/>
              <a:t>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1A29F3-2EB4-77BC-91D7-76AA2782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93" y="2608051"/>
            <a:ext cx="5286414" cy="45720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672D6F5-D4FB-A4C9-3118-9B9AF172E1AB}"/>
              </a:ext>
            </a:extLst>
          </p:cNvPr>
          <p:cNvSpPr/>
          <p:nvPr/>
        </p:nvSpPr>
        <p:spPr>
          <a:xfrm>
            <a:off x="3766868" y="2608051"/>
            <a:ext cx="540589" cy="5420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5AAA1C-F780-508F-A108-C500544AA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87" y="3150078"/>
            <a:ext cx="8591613" cy="391480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2712C00-179E-37E7-6CFD-1A23035CF365}"/>
              </a:ext>
            </a:extLst>
          </p:cNvPr>
          <p:cNvCxnSpPr/>
          <p:nvPr/>
        </p:nvCxnSpPr>
        <p:spPr>
          <a:xfrm>
            <a:off x="1644769" y="6234022"/>
            <a:ext cx="9661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EEEA7F-79C4-80B5-F961-152374C03D7A}"/>
              </a:ext>
            </a:extLst>
          </p:cNvPr>
          <p:cNvCxnSpPr>
            <a:cxnSpLocks/>
          </p:cNvCxnSpPr>
          <p:nvPr/>
        </p:nvCxnSpPr>
        <p:spPr>
          <a:xfrm>
            <a:off x="3131388" y="5178724"/>
            <a:ext cx="22399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E2C94C-A886-A5AD-BC15-1E3C12A9DB4B}"/>
              </a:ext>
            </a:extLst>
          </p:cNvPr>
          <p:cNvSpPr txBox="1"/>
          <p:nvPr/>
        </p:nvSpPr>
        <p:spPr>
          <a:xfrm>
            <a:off x="6481313" y="2087592"/>
            <a:ext cx="462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탐색기에 들어가 다운로드 폴더에서 </a:t>
            </a:r>
            <a:r>
              <a:rPr lang="en-US" altLang="ko-KR" dirty="0" err="1"/>
              <a:t>arduino</a:t>
            </a:r>
            <a:r>
              <a:rPr lang="en-US" altLang="ko-KR" dirty="0"/>
              <a:t>-ide </a:t>
            </a:r>
            <a:r>
              <a:rPr lang="ko-KR" altLang="en-US" dirty="0"/>
              <a:t>파일 실행</a:t>
            </a:r>
          </a:p>
        </p:txBody>
      </p:sp>
    </p:spTree>
    <p:extLst>
      <p:ext uri="{BB962C8B-B14F-4D97-AF65-F5344CB8AC3E}">
        <p14:creationId xmlns:p14="http://schemas.microsoft.com/office/powerpoint/2010/main" val="1983249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16637-EDE6-85A5-E6F5-17287FDA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6E45B-92AB-6ACF-C6EE-C7B96145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Step3. Arduino IDE </a:t>
            </a:r>
            <a:r>
              <a:rPr lang="ko-KR" altLang="en-US" dirty="0"/>
              <a:t>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8B912A-26A2-D642-C592-ED4FC2AD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024" y="2559888"/>
            <a:ext cx="5495965" cy="33623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D0DE09-6A5F-CE39-BD4B-CF32B002952F}"/>
              </a:ext>
            </a:extLst>
          </p:cNvPr>
          <p:cNvSpPr/>
          <p:nvPr/>
        </p:nvSpPr>
        <p:spPr>
          <a:xfrm>
            <a:off x="5793377" y="5512526"/>
            <a:ext cx="1195252" cy="5290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D111C-BB3F-35BA-ABB1-A6CD0434BDC3}"/>
              </a:ext>
            </a:extLst>
          </p:cNvPr>
          <p:cNvSpPr txBox="1"/>
          <p:nvPr/>
        </p:nvSpPr>
        <p:spPr>
          <a:xfrm>
            <a:off x="8354742" y="3720860"/>
            <a:ext cx="285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각종 동의와 </a:t>
            </a:r>
            <a:r>
              <a:rPr lang="ko-KR" altLang="en-US"/>
              <a:t>설치 누르고 다운로드</a:t>
            </a:r>
          </a:p>
        </p:txBody>
      </p:sp>
    </p:spTree>
    <p:extLst>
      <p:ext uri="{BB962C8B-B14F-4D97-AF65-F5344CB8AC3E}">
        <p14:creationId xmlns:p14="http://schemas.microsoft.com/office/powerpoint/2010/main" val="760329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156</Words>
  <Application>Microsoft Office PowerPoint</Application>
  <PresentationFormat>와이드스크린</PresentationFormat>
  <Paragraphs>46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Consolas</vt:lpstr>
      <vt:lpstr>Office Theme</vt:lpstr>
      <vt:lpstr>Arduino Settings</vt:lpstr>
      <vt:lpstr>Introduction</vt:lpstr>
      <vt:lpstr>Introduction</vt:lpstr>
      <vt:lpstr>Hardware</vt:lpstr>
      <vt:lpstr>Hardware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허윤민</dc:creator>
  <cp:lastModifiedBy>허윤민</cp:lastModifiedBy>
  <cp:revision>4</cp:revision>
  <dcterms:created xsi:type="dcterms:W3CDTF">2024-07-22T06:36:16Z</dcterms:created>
  <dcterms:modified xsi:type="dcterms:W3CDTF">2024-07-22T07:32:53Z</dcterms:modified>
</cp:coreProperties>
</file>